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</p:sldMasterIdLst>
  <p:notesMasterIdLst>
    <p:notesMasterId r:id="rId20"/>
  </p:notesMasterIdLst>
  <p:handoutMasterIdLst>
    <p:handoutMasterId r:id="rId21"/>
  </p:handoutMasterIdLst>
  <p:sldIdLst>
    <p:sldId id="268" r:id="rId2"/>
    <p:sldId id="267" r:id="rId3"/>
    <p:sldId id="257" r:id="rId4"/>
    <p:sldId id="279" r:id="rId5"/>
    <p:sldId id="258" r:id="rId6"/>
    <p:sldId id="269" r:id="rId7"/>
    <p:sldId id="270" r:id="rId8"/>
    <p:sldId id="278" r:id="rId9"/>
    <p:sldId id="271" r:id="rId10"/>
    <p:sldId id="272" r:id="rId11"/>
    <p:sldId id="273" r:id="rId12"/>
    <p:sldId id="283" r:id="rId13"/>
    <p:sldId id="284" r:id="rId14"/>
    <p:sldId id="274" r:id="rId15"/>
    <p:sldId id="275" r:id="rId16"/>
    <p:sldId id="276" r:id="rId17"/>
    <p:sldId id="277" r:id="rId18"/>
    <p:sldId id="261" r:id="rId19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60CBEF7-9138-4D60-884E-711956A5B006}">
          <p14:sldIdLst>
            <p14:sldId id="268"/>
            <p14:sldId id="267"/>
            <p14:sldId id="257"/>
            <p14:sldId id="279"/>
            <p14:sldId id="258"/>
            <p14:sldId id="269"/>
            <p14:sldId id="270"/>
            <p14:sldId id="278"/>
            <p14:sldId id="271"/>
            <p14:sldId id="272"/>
            <p14:sldId id="273"/>
            <p14:sldId id="283"/>
            <p14:sldId id="284"/>
            <p14:sldId id="274"/>
            <p14:sldId id="275"/>
            <p14:sldId id="276"/>
            <p14:sldId id="277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66"/>
    <a:srgbClr val="FFFFFF"/>
    <a:srgbClr val="FF99FF"/>
    <a:srgbClr val="77A14D"/>
    <a:srgbClr val="64995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21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6332"/>
          </a:xfrm>
          <a:prstGeom prst="rect">
            <a:avLst/>
          </a:prstGeom>
        </p:spPr>
        <p:txBody>
          <a:bodyPr vert="horz" lIns="95547" tIns="47773" rIns="95547" bIns="47773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6" y="3"/>
            <a:ext cx="2945659" cy="496332"/>
          </a:xfrm>
          <a:prstGeom prst="rect">
            <a:avLst/>
          </a:prstGeom>
        </p:spPr>
        <p:txBody>
          <a:bodyPr vert="horz" lIns="95547" tIns="47773" rIns="95547" bIns="47773" rtlCol="0"/>
          <a:lstStyle>
            <a:lvl1pPr algn="r">
              <a:defRPr sz="1300"/>
            </a:lvl1pPr>
          </a:lstStyle>
          <a:p>
            <a:fld id="{EF29E332-4D10-4D96-8761-CD054BBDE922}" type="datetimeFigureOut">
              <a:rPr lang="zh-TW" altLang="en-US" smtClean="0"/>
              <a:t>2017/10/12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3" y="9428585"/>
            <a:ext cx="2945659" cy="496332"/>
          </a:xfrm>
          <a:prstGeom prst="rect">
            <a:avLst/>
          </a:prstGeom>
        </p:spPr>
        <p:txBody>
          <a:bodyPr vert="horz" lIns="95547" tIns="47773" rIns="95547" bIns="47773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6" y="9428585"/>
            <a:ext cx="2945659" cy="496332"/>
          </a:xfrm>
          <a:prstGeom prst="rect">
            <a:avLst/>
          </a:prstGeom>
        </p:spPr>
        <p:txBody>
          <a:bodyPr vert="horz" lIns="95547" tIns="47773" rIns="95547" bIns="47773" rtlCol="0" anchor="b"/>
          <a:lstStyle>
            <a:lvl1pPr algn="r">
              <a:defRPr sz="1300"/>
            </a:lvl1pPr>
          </a:lstStyle>
          <a:p>
            <a:fld id="{8417BF58-2D37-4285-861E-0A6FB180BD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9065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6332"/>
          </a:xfrm>
          <a:prstGeom prst="rect">
            <a:avLst/>
          </a:prstGeom>
        </p:spPr>
        <p:txBody>
          <a:bodyPr vert="horz" lIns="95547" tIns="47773" rIns="95547" bIns="47773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6" y="3"/>
            <a:ext cx="2945659" cy="496332"/>
          </a:xfrm>
          <a:prstGeom prst="rect">
            <a:avLst/>
          </a:prstGeom>
        </p:spPr>
        <p:txBody>
          <a:bodyPr vert="horz" lIns="95547" tIns="47773" rIns="95547" bIns="47773" rtlCol="0"/>
          <a:lstStyle>
            <a:lvl1pPr algn="r">
              <a:defRPr sz="1300"/>
            </a:lvl1pPr>
          </a:lstStyle>
          <a:p>
            <a:fld id="{82880020-FE83-4FCC-9F0D-1B2B444117FC}" type="datetimeFigureOut">
              <a:rPr lang="zh-TW" altLang="en-US" smtClean="0"/>
              <a:t>2017/10/12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7" tIns="47773" rIns="95547" bIns="47773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8"/>
          </a:xfrm>
          <a:prstGeom prst="rect">
            <a:avLst/>
          </a:prstGeom>
        </p:spPr>
        <p:txBody>
          <a:bodyPr vert="horz" lIns="95547" tIns="47773" rIns="95547" bIns="47773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6332"/>
          </a:xfrm>
          <a:prstGeom prst="rect">
            <a:avLst/>
          </a:prstGeom>
        </p:spPr>
        <p:txBody>
          <a:bodyPr vert="horz" lIns="95547" tIns="47773" rIns="95547" bIns="47773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6332"/>
          </a:xfrm>
          <a:prstGeom prst="rect">
            <a:avLst/>
          </a:prstGeom>
        </p:spPr>
        <p:txBody>
          <a:bodyPr vert="horz" lIns="95547" tIns="47773" rIns="95547" bIns="47773" rtlCol="0" anchor="b"/>
          <a:lstStyle>
            <a:lvl1pPr algn="r">
              <a:defRPr sz="1300"/>
            </a:lvl1pPr>
          </a:lstStyle>
          <a:p>
            <a:fld id="{7F0FC6ED-2C7D-4B40-8E0F-14E3CD8A92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007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009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按箭頭回到投影片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6169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按箭頭回到投影片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485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按箭頭回到投影片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9550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按箭頭回到投影片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845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按箭頭回到投影片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779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按箭頭回到投影片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074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按箭頭回到投影片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187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按首頁跳至首頁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1159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按首頁跳至首頁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764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按箭頭回到投影片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890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按箭頭回到投影片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0529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按箭頭回到投影片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6417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按箭頭回到投影片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FC6ED-2C7D-4B40-8E0F-14E3CD8A921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329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6200" y="64770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r>
              <a:rPr lang="zh-TW" altLang="en-US" smtClean="0"/>
              <a:t>工程創信譽        信譽造工程</a:t>
            </a:r>
            <a:endParaRPr lang="zh-TW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81400"/>
            <a:ext cx="70104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 b="0">
                <a:solidFill>
                  <a:srgbClr val="000000"/>
                </a:solidFill>
              </a:defRPr>
            </a:lvl1pPr>
          </a:lstStyle>
          <a:p>
            <a:r>
              <a:rPr lang="zh-TW" altLang="en-US" dirty="0" smtClean="0"/>
              <a:t>按一下以編輯母片副標題樣式</a:t>
            </a:r>
            <a:endParaRPr lang="en-US" altLang="zh-TW" dirty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324600" y="6477000"/>
            <a:ext cx="21336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fld id="{76B3E63E-ACCC-4209-BD13-558B0A382F87}" type="datetime1">
              <a:rPr lang="zh-TW" altLang="en-US" smtClean="0"/>
              <a:t>2017/10/12</a:t>
            </a:fld>
            <a:endParaRPr lang="zh-TW" altLang="en-US"/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77000"/>
            <a:ext cx="457200" cy="244475"/>
          </a:xfrm>
        </p:spPr>
        <p:txBody>
          <a:bodyPr/>
          <a:lstStyle>
            <a:lvl1pPr algn="ctr">
              <a:defRPr sz="1400">
                <a:latin typeface="Arial" pitchFamily="34" charset="0"/>
              </a:defRPr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514600"/>
            <a:ext cx="7010400" cy="685800"/>
          </a:xfrm>
          <a:effectLst/>
        </p:spPr>
        <p:txBody>
          <a:bodyPr/>
          <a:lstStyle>
            <a:lvl1pPr algn="ctr">
              <a:defRPr sz="4800">
                <a:latin typeface="Arial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altLang="zh-TW" dirty="0"/>
          </a:p>
        </p:txBody>
      </p:sp>
      <p:grpSp>
        <p:nvGrpSpPr>
          <p:cNvPr id="2" name="Group 16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231" name="Picture 159" descr="artplus_nature_naturalcity38_e"/>
            <p:cNvPicPr>
              <a:picLocks noChangeAspect="1" noChangeArrowheads="1"/>
            </p:cNvPicPr>
            <p:nvPr userDrawn="1"/>
          </p:nvPicPr>
          <p:blipFill>
            <a:blip r:embed="rId2"/>
            <a:srcRect b="11525"/>
            <a:stretch>
              <a:fillRect/>
            </a:stretch>
          </p:blipFill>
          <p:spPr bwMode="auto">
            <a:xfrm>
              <a:off x="0" y="2592"/>
              <a:ext cx="5760" cy="1728"/>
            </a:xfrm>
            <a:prstGeom prst="rect">
              <a:avLst/>
            </a:prstGeom>
            <a:noFill/>
          </p:spPr>
        </p:pic>
        <p:pic>
          <p:nvPicPr>
            <p:cNvPr id="3233" name="Picture 161" descr="artplus_nature_naturalcity38_g"/>
            <p:cNvPicPr>
              <a:picLocks noChangeAspect="1" noChangeArrowheads="1"/>
            </p:cNvPicPr>
            <p:nvPr userDrawn="1"/>
          </p:nvPicPr>
          <p:blipFill>
            <a:blip r:embed="rId3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1200" y="2949"/>
              <a:ext cx="1241" cy="1131"/>
            </a:xfrm>
            <a:prstGeom prst="rect">
              <a:avLst/>
            </a:prstGeom>
            <a:noFill/>
          </p:spPr>
        </p:pic>
        <p:pic>
          <p:nvPicPr>
            <p:cNvPr id="3232" name="Picture 160" descr="artplus_nature_naturalcity38_g"/>
            <p:cNvPicPr>
              <a:picLocks noChangeAspect="1" noChangeArrowheads="1"/>
            </p:cNvPicPr>
            <p:nvPr userDrawn="1"/>
          </p:nvPicPr>
          <p:blipFill>
            <a:blip r:embed="rId3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0" y="2019"/>
              <a:ext cx="1884" cy="2061"/>
            </a:xfrm>
            <a:prstGeom prst="rect">
              <a:avLst/>
            </a:prstGeom>
            <a:noFill/>
          </p:spPr>
        </p:pic>
        <p:grpSp>
          <p:nvGrpSpPr>
            <p:cNvPr id="3" name="Group 162"/>
            <p:cNvGrpSpPr>
              <a:grpSpLocks/>
            </p:cNvGrpSpPr>
            <p:nvPr userDrawn="1"/>
          </p:nvGrpSpPr>
          <p:grpSpPr bwMode="auto">
            <a:xfrm>
              <a:off x="0" y="0"/>
              <a:ext cx="5760" cy="2016"/>
              <a:chOff x="0" y="0"/>
              <a:chExt cx="5760" cy="2016"/>
            </a:xfrm>
          </p:grpSpPr>
          <p:pic>
            <p:nvPicPr>
              <p:cNvPr id="3225" name="Picture 153" descr="7"/>
              <p:cNvPicPr>
                <a:picLocks noChangeAspect="1" noChangeArrowheads="1"/>
              </p:cNvPicPr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0"/>
                <a:ext cx="5760" cy="2016"/>
              </a:xfrm>
              <a:prstGeom prst="rect">
                <a:avLst/>
              </a:prstGeom>
              <a:noFill/>
            </p:spPr>
          </p:pic>
          <p:pic>
            <p:nvPicPr>
              <p:cNvPr id="3212" name="Picture 140" descr="04"/>
              <p:cNvPicPr>
                <a:picLocks noChangeAspect="1" noChangeArrowheads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360" y="0"/>
                <a:ext cx="858" cy="733"/>
              </a:xfrm>
              <a:prstGeom prst="rect">
                <a:avLst/>
              </a:prstGeom>
              <a:noFill/>
            </p:spPr>
          </p:pic>
        </p:grpSp>
        <p:pic>
          <p:nvPicPr>
            <p:cNvPr id="3235" name="Picture 163" descr="water_2"/>
            <p:cNvPicPr>
              <a:picLocks noChangeAspect="1" noChangeArrowheads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0" y="576"/>
              <a:ext cx="546" cy="3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35" y="6591300"/>
            <a:ext cx="695325" cy="2667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863840" y="653045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工程創信譽        信譽造工程</a:t>
            </a:r>
            <a:endParaRPr lang="zh-TW" altLang="en-US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863840" y="653045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工程創信譽        信譽造工程</a:t>
            </a:r>
            <a:endParaRPr lang="zh-TW" altLang="en-US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35" y="6591300"/>
            <a:ext cx="695325" cy="2667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zh-TW" altLang="en-US" dirty="0" smtClean="0"/>
              <a:t>按一下圖示以新增表格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35" y="6591300"/>
            <a:ext cx="695325" cy="2667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863840" y="653045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工程創信譽        信譽造工程</a:t>
            </a:r>
            <a:endParaRPr lang="zh-TW" altLang="en-US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zh-TW" altLang="en-US" dirty="0" smtClean="0"/>
              <a:t>按一下圖示以新增圖表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863840" y="653045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工程創信譽        信譽造工程</a:t>
            </a:r>
            <a:endParaRPr lang="zh-TW" altLang="en-US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35" y="6591300"/>
            <a:ext cx="695325" cy="2667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581775"/>
            <a:ext cx="695325" cy="2667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863840" y="653045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工程創信譽        信譽造工程</a:t>
            </a:r>
            <a:endParaRPr lang="zh-TW" altLang="en-US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3212976"/>
            <a:ext cx="77724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863840" y="653045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工程創信譽        信譽造工程</a:t>
            </a:r>
            <a:endParaRPr lang="zh-TW" altLang="en-US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581775"/>
            <a:ext cx="695325" cy="2667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581775"/>
            <a:ext cx="695325" cy="2667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2863840" y="653045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工程創信譽        信譽造工程</a:t>
            </a:r>
            <a:endParaRPr lang="zh-TW" altLang="en-US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2863840" y="653045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工程創信譽        信譽造工程</a:t>
            </a:r>
            <a:endParaRPr lang="zh-TW" altLang="en-US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581775"/>
            <a:ext cx="695325" cy="2667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581775"/>
            <a:ext cx="695325" cy="2667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863840" y="653045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工程創信譽        信譽造工程</a:t>
            </a:r>
            <a:endParaRPr lang="zh-TW" altLang="en-US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2863840" y="653045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工程創信譽        信譽造工程</a:t>
            </a:r>
            <a:endParaRPr lang="zh-TW" altLang="en-US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35" y="6591300"/>
            <a:ext cx="695325" cy="2667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581775"/>
            <a:ext cx="695325" cy="2667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2863840" y="653045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工程創信譽        信譽造工程</a:t>
            </a:r>
            <a:endParaRPr lang="zh-TW" altLang="en-US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dirty="0" smtClean="0"/>
              <a:t>按一下圖示以新增圖片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2863840" y="653045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accent5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工程創信譽        信譽造工程</a:t>
            </a:r>
            <a:endParaRPr lang="zh-TW" altLang="en-US" dirty="0">
              <a:solidFill>
                <a:schemeClr val="accent5">
                  <a:lumMod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35" y="6591300"/>
            <a:ext cx="695325" cy="2667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165"/>
            <p:cNvGrpSpPr>
              <a:grpSpLocks/>
            </p:cNvGrpSpPr>
            <p:nvPr/>
          </p:nvGrpSpPr>
          <p:grpSpPr bwMode="auto">
            <a:xfrm>
              <a:off x="0" y="0"/>
              <a:ext cx="5760" cy="1224"/>
              <a:chOff x="0" y="0"/>
              <a:chExt cx="5760" cy="1224"/>
            </a:xfrm>
          </p:grpSpPr>
          <p:pic>
            <p:nvPicPr>
              <p:cNvPr id="1173" name="Picture 149" descr="4_1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gray">
              <a:xfrm>
                <a:off x="0" y="0"/>
                <a:ext cx="5760" cy="1224"/>
              </a:xfrm>
              <a:prstGeom prst="rect">
                <a:avLst/>
              </a:prstGeom>
              <a:noFill/>
            </p:spPr>
          </p:pic>
          <p:pic>
            <p:nvPicPr>
              <p:cNvPr id="1177" name="Picture 153" descr="6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gray">
              <a:xfrm>
                <a:off x="5094" y="0"/>
                <a:ext cx="666" cy="846"/>
              </a:xfrm>
              <a:prstGeom prst="rect">
                <a:avLst/>
              </a:prstGeom>
              <a:noFill/>
            </p:spPr>
          </p:pic>
          <p:pic>
            <p:nvPicPr>
              <p:cNvPr id="1182" name="Picture 158" descr="123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gray">
              <a:xfrm rot="930090">
                <a:off x="48" y="96"/>
                <a:ext cx="543" cy="524"/>
              </a:xfrm>
              <a:prstGeom prst="rect">
                <a:avLst/>
              </a:prstGeom>
              <a:noFill/>
            </p:spPr>
          </p:pic>
        </p:grpSp>
        <p:sp>
          <p:nvSpPr>
            <p:cNvPr id="1188" name="Rectangle 164"/>
            <p:cNvSpPr>
              <a:spLocks noChangeArrowheads="1"/>
            </p:cNvSpPr>
            <p:nvPr/>
          </p:nvSpPr>
          <p:spPr bwMode="gray">
            <a:xfrm>
              <a:off x="0" y="4128"/>
              <a:ext cx="5760" cy="19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pic>
          <p:nvPicPr>
            <p:cNvPr id="1187" name="Picture 163" descr="artplus_nature_naturalcity38_g"/>
            <p:cNvPicPr>
              <a:picLocks noChangeAspect="1" noChangeArrowheads="1"/>
            </p:cNvPicPr>
            <p:nvPr/>
          </p:nvPicPr>
          <p:blipFill>
            <a:blip r:embed="rId18">
              <a:lum bright="12000" contrast="12000"/>
            </a:blip>
            <a:srcRect r="31580"/>
            <a:stretch>
              <a:fillRect/>
            </a:stretch>
          </p:blipFill>
          <p:spPr bwMode="gray">
            <a:xfrm>
              <a:off x="4752" y="3353"/>
              <a:ext cx="1008" cy="967"/>
            </a:xfrm>
            <a:prstGeom prst="rect">
              <a:avLst/>
            </a:prstGeom>
            <a:noFill/>
          </p:spPr>
        </p:pic>
      </p:grp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fld id="{D27600F1-4CC4-4D24-9651-42C5CC6258FB}" type="datetime1">
              <a:rPr lang="zh-TW" altLang="en-US" smtClean="0"/>
              <a:t>2017/10/12</a:t>
            </a:fld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65373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  <a:latin typeface="+mn-lt"/>
                <a:ea typeface="新細明體" pitchFamily="18" charset="-120"/>
              </a:defRPr>
            </a:lvl1pPr>
          </a:lstStyle>
          <a:p>
            <a:fld id="{4233E0AD-FDCA-4A0D-9CEA-9C3BCD1B948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新細明體" pitchFamily="18" charset="-120"/>
              </a:defRPr>
            </a:lvl1pPr>
          </a:lstStyle>
          <a:p>
            <a:r>
              <a:rPr lang="zh-TW" altLang="en-US" smtClean="0"/>
              <a:t>工程創信譽        信譽造工程</a:t>
            </a: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3200" b="1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g"/><Relationship Id="rId18" Type="http://schemas.openxmlformats.org/officeDocument/2006/relationships/image" Target="../media/image25.jpeg"/><Relationship Id="rId3" Type="http://schemas.openxmlformats.org/officeDocument/2006/relationships/image" Target="../media/image10.jp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1300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1" y="2044270"/>
            <a:ext cx="9144000" cy="500066"/>
          </a:xfrm>
          <a:prstGeom prst="roundRect">
            <a:avLst>
              <a:gd name="adj" fmla="val 0"/>
            </a:avLst>
          </a:prstGeom>
          <a:solidFill>
            <a:srgbClr val="D4462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836712"/>
            <a:ext cx="9144000" cy="1285884"/>
          </a:xfrm>
          <a:solidFill>
            <a:srgbClr val="FEBC44"/>
          </a:solidFill>
          <a:effectLst>
            <a:softEdge rad="31750"/>
          </a:effectLst>
        </p:spPr>
        <p:txBody>
          <a:bodyPr/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 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1835" y="2001915"/>
            <a:ext cx="25003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18415" cmpd="sng">
                  <a:noFill/>
                  <a:prstDash val="solid"/>
                </a:ln>
                <a:solidFill>
                  <a:srgbClr val="E2E2E2"/>
                </a:solidFill>
                <a:latin typeface="標楷體" pitchFamily="65" charset="-120"/>
                <a:ea typeface="標楷體" pitchFamily="65" charset="-120"/>
              </a:rPr>
              <a:t>工信工程</a:t>
            </a:r>
          </a:p>
        </p:txBody>
      </p:sp>
      <p:pic>
        <p:nvPicPr>
          <p:cNvPr id="10" name="圖片 9" descr="工信logo僅有黃底白柱.jpg"/>
          <p:cNvPicPr>
            <a:picLocks noChangeAspect="1"/>
          </p:cNvPicPr>
          <p:nvPr/>
        </p:nvPicPr>
        <p:blipFill>
          <a:blip r:embed="rId4"/>
          <a:srcRect t="11765" b="11765"/>
          <a:stretch>
            <a:fillRect/>
          </a:stretch>
        </p:blipFill>
        <p:spPr>
          <a:xfrm>
            <a:off x="2714612" y="884214"/>
            <a:ext cx="3714776" cy="114300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4079413"/>
            <a:ext cx="2943225" cy="2790825"/>
          </a:xfrm>
          <a:prstGeom prst="rect">
            <a:avLst/>
          </a:prstGeom>
        </p:spPr>
      </p:pic>
      <p:sp>
        <p:nvSpPr>
          <p:cNvPr id="13" name="標題 3"/>
          <p:cNvSpPr txBox="1">
            <a:spLocks/>
          </p:cNvSpPr>
          <p:nvPr/>
        </p:nvSpPr>
        <p:spPr bwMode="gray">
          <a:xfrm>
            <a:off x="1066800" y="2924944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000000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r>
              <a:rPr lang="en-US" altLang="zh-TW" sz="48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48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年法人說明會</a:t>
            </a:r>
            <a:endParaRPr lang="zh-TW" altLang="en-US" sz="48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4111"/>
            <a:ext cx="2123728" cy="319388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7485"/>
            <a:ext cx="3347864" cy="2230515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6091"/>
            <a:ext cx="3347864" cy="2231909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785"/>
            <a:ext cx="4059943" cy="2283718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250"/>
            <a:ext cx="3131840" cy="2349749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4159"/>
            <a:ext cx="3131840" cy="2341344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7583"/>
            <a:ext cx="3491880" cy="232792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5356"/>
            <a:ext cx="3491879" cy="2320146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7583"/>
            <a:ext cx="3491880" cy="232792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3" y="3622215"/>
            <a:ext cx="2718485" cy="3263835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8130"/>
            <a:ext cx="3491879" cy="232791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061"/>
            <a:ext cx="3491880" cy="23279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3" y="4559478"/>
            <a:ext cx="3495753" cy="2330502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1004"/>
            <a:ext cx="3491879" cy="2319233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55234"/>
            <a:ext cx="2339751" cy="3119668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3211"/>
            <a:ext cx="3347863" cy="2326187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3979"/>
            <a:ext cx="1673931" cy="3846002"/>
          </a:xfrm>
          <a:prstGeom prst="rect">
            <a:avLst/>
          </a:prstGeom>
        </p:spPr>
      </p:pic>
      <p:sp>
        <p:nvSpPr>
          <p:cNvPr id="7" name="副標題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1217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0"/>
                            </p:stCondLst>
                            <p:childTnLst>
                              <p:par>
                                <p:cTn id="30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000"/>
                            </p:stCondLst>
                            <p:childTnLst>
                              <p:par>
                                <p:cTn id="40" presetID="2" presetClass="exit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3000"/>
                            </p:stCondLst>
                            <p:childTnLst>
                              <p:par>
                                <p:cTn id="50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0"/>
                            </p:stCondLst>
                            <p:childTnLst>
                              <p:par>
                                <p:cTn id="60" presetID="2" presetClass="exit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0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7000"/>
                            </p:stCondLst>
                            <p:childTnLst>
                              <p:par>
                                <p:cTn id="70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40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9000"/>
                            </p:stCondLst>
                            <p:childTnLst>
                              <p:par>
                                <p:cTn id="80" presetID="2" presetClass="exit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6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1000"/>
                            </p:stCondLst>
                            <p:childTnLst>
                              <p:par>
                                <p:cTn id="90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00" presetID="2" presetClass="exit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0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10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120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4000"/>
                            </p:stCondLst>
                            <p:childTnLst>
                              <p:par>
                                <p:cTn id="1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9000"/>
                            </p:stCondLst>
                            <p:childTnLst>
                              <p:par>
                                <p:cTn id="130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6000"/>
                            </p:stCondLst>
                            <p:childTnLst>
                              <p:par>
                                <p:cTn id="1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1000"/>
                            </p:stCondLst>
                            <p:childTnLst>
                              <p:par>
                                <p:cTn id="140" presetID="2" presetClass="exit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1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150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5000"/>
                            </p:stCondLst>
                            <p:childTnLst>
                              <p:par>
                                <p:cTn id="160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920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10</a:t>
            </a:fld>
            <a:endParaRPr lang="zh-TW" altLang="en-US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5016500" y="7142163"/>
            <a:ext cx="5486400" cy="30813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rgbClr val="FF0000"/>
                </a:solidFill>
              </a:rPr>
              <a:t>在建工程</a:t>
            </a:r>
            <a:endParaRPr lang="zh-TW" altLang="en-US" sz="2800" dirty="0"/>
          </a:p>
        </p:txBody>
      </p:sp>
      <p:sp>
        <p:nvSpPr>
          <p:cNvPr id="10" name="Control 2"/>
          <p:cNvSpPr>
            <a:spLocks noChangeArrowheads="1" noChangeShapeType="1"/>
          </p:cNvSpPr>
          <p:nvPr/>
        </p:nvSpPr>
        <p:spPr bwMode="auto">
          <a:xfrm>
            <a:off x="6708180" y="10714581"/>
            <a:ext cx="5328592" cy="290529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756791" y="4294624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設立日期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743217" y="4985528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員工人數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02701"/>
              </p:ext>
            </p:extLst>
          </p:nvPr>
        </p:nvGraphicFramePr>
        <p:xfrm>
          <a:off x="179512" y="2132856"/>
          <a:ext cx="4610496" cy="3568208"/>
        </p:xfrm>
        <a:graphic>
          <a:graphicData uri="http://schemas.openxmlformats.org/drawingml/2006/table">
            <a:tbl>
              <a:tblPr firstRow="1" bandRow="1">
                <a:solidFill>
                  <a:srgbClr val="CC99FF"/>
                </a:solidFill>
                <a:tableStyleId>{5C22544A-7EE6-4342-B048-85BDC9FD1C3A}</a:tableStyleId>
              </a:tblPr>
              <a:tblGrid>
                <a:gridCol w="1145176"/>
                <a:gridCol w="3465320"/>
              </a:tblGrid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工程名稱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台九線蘇花改觀音隧道</a:t>
                      </a:r>
                      <a:r>
                        <a:rPr lang="en-US" altLang="zh-TW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(B2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標</a:t>
                      </a:r>
                      <a:r>
                        <a:rPr lang="en-US" altLang="zh-TW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endParaRPr lang="en-US" altLang="zh-TW" b="1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谷風隧道</a:t>
                      </a:r>
                      <a:r>
                        <a:rPr lang="en-US" altLang="zh-TW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(B3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標</a:t>
                      </a:r>
                      <a:r>
                        <a:rPr lang="en-US" altLang="zh-TW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新建工程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</a:tr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業主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交通部公路總局蘇花公路改善工程處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合約總價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新台幣</a:t>
                      </a:r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72</a:t>
                      </a:r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億元整</a:t>
                      </a:r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(B2</a:t>
                      </a:r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標</a:t>
                      </a:r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pPr algn="l"/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新台幣</a:t>
                      </a:r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92.08</a:t>
                      </a:r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億元整</a:t>
                      </a:r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(B3</a:t>
                      </a:r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標</a:t>
                      </a:r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</a:tr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工程位置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台灣東部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207" y="2596268"/>
            <a:ext cx="3840062" cy="256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11</a:t>
            </a:fld>
            <a:endParaRPr lang="zh-TW" altLang="en-US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5016500" y="7142163"/>
            <a:ext cx="5486400" cy="30813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rgbClr val="FF0000"/>
                </a:solidFill>
              </a:rPr>
              <a:t>在建工程</a:t>
            </a:r>
            <a:endParaRPr lang="zh-TW" altLang="en-US" sz="2800" dirty="0"/>
          </a:p>
        </p:txBody>
      </p:sp>
      <p:sp>
        <p:nvSpPr>
          <p:cNvPr id="10" name="Control 2"/>
          <p:cNvSpPr>
            <a:spLocks noChangeArrowheads="1" noChangeShapeType="1"/>
          </p:cNvSpPr>
          <p:nvPr/>
        </p:nvSpPr>
        <p:spPr bwMode="auto">
          <a:xfrm>
            <a:off x="6708180" y="10714581"/>
            <a:ext cx="5328592" cy="290529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756791" y="4294624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設立日期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743217" y="4985528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員工人數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616969"/>
              </p:ext>
            </p:extLst>
          </p:nvPr>
        </p:nvGraphicFramePr>
        <p:xfrm>
          <a:off x="177528" y="2132855"/>
          <a:ext cx="4610496" cy="3590556"/>
        </p:xfrm>
        <a:graphic>
          <a:graphicData uri="http://schemas.openxmlformats.org/drawingml/2006/table">
            <a:tbl>
              <a:tblPr firstRow="1" bandRow="1">
                <a:solidFill>
                  <a:srgbClr val="CC99FF"/>
                </a:solidFill>
                <a:tableStyleId>{5C22544A-7EE6-4342-B048-85BDC9FD1C3A}</a:tableStyleId>
              </a:tblPr>
              <a:tblGrid>
                <a:gridCol w="1145176"/>
                <a:gridCol w="3465320"/>
              </a:tblGrid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工程名稱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「臺鐵南迴鐵路臺東潮州段電氣化工程建設計劃」</a:t>
                      </a:r>
                      <a:r>
                        <a:rPr lang="en-US" altLang="zh-TW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C811Z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潮州枋寮段土建及一般機電工程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</a:tr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業主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交通部鐵路改建工程局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合約總價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新台幣</a:t>
                      </a:r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17.38</a:t>
                      </a:r>
                      <a:r>
                        <a:rPr lang="zh-TW" altLang="en-US" b="1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億元整</a:t>
                      </a:r>
                      <a:endParaRPr lang="zh-TW" altLang="en-US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</a:tr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工程位置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台灣南部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15" y="1785503"/>
            <a:ext cx="4060095" cy="228448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15" y="4123281"/>
            <a:ext cx="4060095" cy="204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5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直線單箭頭接點 34"/>
          <p:cNvCxnSpPr/>
          <p:nvPr/>
        </p:nvCxnSpPr>
        <p:spPr bwMode="auto">
          <a:xfrm flipV="1">
            <a:off x="2119182" y="908720"/>
            <a:ext cx="4702755" cy="50405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5490167" y="1973189"/>
            <a:ext cx="320675" cy="352425"/>
          </a:xfrm>
          <a:prstGeom prst="ellipse">
            <a:avLst/>
          </a:prstGeom>
          <a:solidFill>
            <a:srgbClr val="6666FF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4598227" y="2935265"/>
            <a:ext cx="320675" cy="352425"/>
          </a:xfrm>
          <a:prstGeom prst="ellipse">
            <a:avLst/>
          </a:prstGeom>
          <a:solidFill>
            <a:srgbClr val="6666FF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3441355" y="4183803"/>
            <a:ext cx="320675" cy="352425"/>
          </a:xfrm>
          <a:prstGeom prst="ellipse">
            <a:avLst/>
          </a:prstGeom>
          <a:solidFill>
            <a:srgbClr val="6666FF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001757" y="2953300"/>
            <a:ext cx="927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skerville Old Face" pitchFamily="18" charset="0"/>
                <a:ea typeface="新細明體" pitchFamily="18" charset="-120"/>
                <a:cs typeface="新細明體" pitchFamily="18" charset="-120"/>
              </a:rPr>
              <a:t>102</a:t>
            </a: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894837" y="1986995"/>
            <a:ext cx="9271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skerville Old Face" pitchFamily="18" charset="0"/>
                <a:ea typeface="新細明體" pitchFamily="18" charset="-120"/>
                <a:cs typeface="新細明體" pitchFamily="18" charset="-120"/>
              </a:rPr>
              <a:t>103</a:t>
            </a: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851920" y="4231471"/>
            <a:ext cx="9271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skerville Old Face" pitchFamily="18" charset="0"/>
                <a:ea typeface="新細明體" pitchFamily="18" charset="-120"/>
                <a:cs typeface="新細明體" pitchFamily="18" charset="-120"/>
              </a:rPr>
              <a:t>100</a:t>
            </a: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317202" y="5856241"/>
            <a:ext cx="9271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200" b="1" dirty="0" smtClean="0">
                <a:solidFill>
                  <a:srgbClr val="000000"/>
                </a:solidFill>
                <a:latin typeface="Baskerville Old Face" pitchFamily="18" charset="0"/>
                <a:ea typeface="新細明體" pitchFamily="18" charset="-120"/>
                <a:cs typeface="新細明體" pitchFamily="18" charset="-120"/>
              </a:rPr>
              <a:t>97</a:t>
            </a: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004552" y="5439175"/>
            <a:ext cx="3160712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400" b="1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第二屆公共工程金安</a:t>
            </a: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獎</a:t>
            </a:r>
            <a:endParaRPr kumimoji="1" lang="en-US" altLang="zh-TW" sz="1400" b="1" dirty="0" smtClean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400" b="1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第九屆公共工程金質獎</a:t>
            </a:r>
            <a: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/>
            </a:r>
            <a:b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</a:b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國道一號路竹科園區新增交流道第</a:t>
            </a:r>
            <a:r>
              <a:rPr kumimoji="1" lang="en-US" altLang="zh-TW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564A</a:t>
            </a: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及</a:t>
            </a:r>
            <a:r>
              <a:rPr kumimoji="1" lang="en-US" altLang="zh-TW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564C</a:t>
            </a: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合併標工程。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/>
            </a:r>
            <a:b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</a:br>
            <a:endParaRPr kumimoji="1" lang="zh-TW" altLang="zh-TW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1917756" y="5802127"/>
            <a:ext cx="320675" cy="352425"/>
          </a:xfrm>
          <a:prstGeom prst="ellipse">
            <a:avLst/>
          </a:prstGeom>
          <a:solidFill>
            <a:srgbClr val="6666FF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1" y="5143859"/>
            <a:ext cx="975626" cy="130083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65" y="4467758"/>
            <a:ext cx="981317" cy="130842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83" y="3381580"/>
            <a:ext cx="924531" cy="12327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4462777" y="4147915"/>
            <a:ext cx="3160712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第十一屆</a:t>
            </a:r>
            <a:r>
              <a:rPr kumimoji="1" lang="zh-TW" altLang="en-US" sz="1400" b="1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公共工程金質</a:t>
            </a: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獎</a:t>
            </a:r>
            <a:endParaRPr kumimoji="1" lang="en-US" altLang="zh-TW" sz="1400" b="1" dirty="0" smtClean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公共工程品質優良獎特優</a:t>
            </a:r>
            <a: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/>
            </a:r>
            <a:b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</a:b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臺灣桃園國際機場聯外</a:t>
            </a:r>
            <a:r>
              <a:rPr kumimoji="1" lang="zh-TW" altLang="en-US" sz="1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捷運系統</a:t>
            </a:r>
            <a:r>
              <a:rPr kumimoji="1" lang="en-US" altLang="zh-TW" sz="1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/>
            </a:r>
            <a:br>
              <a:rPr kumimoji="1" lang="en-US" altLang="zh-TW" sz="1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</a:br>
            <a:r>
              <a:rPr kumimoji="1" lang="zh-TW" altLang="en-US" sz="1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建設</a:t>
            </a: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計畫</a:t>
            </a:r>
            <a:r>
              <a:rPr kumimoji="1" lang="en-US" altLang="zh-TW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CE02</a:t>
            </a: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施工標工程</a:t>
            </a:r>
            <a: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/>
            </a:r>
            <a:b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</a:br>
            <a:endParaRPr kumimoji="1" lang="zh-TW" altLang="zh-TW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3" y="3383512"/>
            <a:ext cx="1491170" cy="103610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1286" y="2732014"/>
            <a:ext cx="997247" cy="141033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481593" y="2630150"/>
            <a:ext cx="3160712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環境影響評估查核計畫評選優等</a:t>
            </a:r>
            <a: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/>
            </a:r>
            <a:b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</a:b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臺灣桃園國際機場聯外</a:t>
            </a:r>
            <a:r>
              <a:rPr kumimoji="1" lang="zh-TW" altLang="en-US" sz="1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捷運系統</a:t>
            </a:r>
            <a:r>
              <a:rPr kumimoji="1" lang="en-US" altLang="zh-TW" sz="1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/>
            </a:r>
            <a:br>
              <a:rPr kumimoji="1" lang="en-US" altLang="zh-TW" sz="1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</a:br>
            <a:r>
              <a:rPr kumimoji="1" lang="zh-TW" altLang="en-US" sz="1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建設</a:t>
            </a: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計畫</a:t>
            </a:r>
            <a:r>
              <a:rPr kumimoji="1" lang="en-US" altLang="zh-TW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CE02</a:t>
            </a: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施工標工程</a:t>
            </a:r>
            <a: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/>
            </a:r>
            <a:b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</a:br>
            <a:endParaRPr kumimoji="1" lang="zh-TW" altLang="zh-TW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04" y="1254732"/>
            <a:ext cx="990153" cy="140082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6529609" y="1743473"/>
            <a:ext cx="2614391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混凝土工程優良獎，非建築類佳作</a:t>
            </a:r>
            <a: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/>
            </a:r>
            <a:b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</a:b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臺灣桃園國際機場聯外捷運系統建設計畫</a:t>
            </a:r>
            <a:r>
              <a:rPr kumimoji="1" lang="en-US" altLang="zh-TW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CE02</a:t>
            </a: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施工標工程</a:t>
            </a:r>
            <a: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/>
            </a:r>
            <a:b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</a:br>
            <a:endParaRPr kumimoji="1" lang="zh-TW" altLang="zh-TW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179512" y="985118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zh-TW" altLang="en-US" sz="2800" b="1" kern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近年工程得獎紀錄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5046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直線單箭頭接點 34"/>
          <p:cNvCxnSpPr/>
          <p:nvPr/>
        </p:nvCxnSpPr>
        <p:spPr bwMode="auto">
          <a:xfrm flipV="1">
            <a:off x="2119182" y="908720"/>
            <a:ext cx="4702755" cy="50405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5524281" y="1907070"/>
            <a:ext cx="320675" cy="352425"/>
          </a:xfrm>
          <a:prstGeom prst="ellipse">
            <a:avLst/>
          </a:prstGeom>
          <a:solidFill>
            <a:srgbClr val="6666FF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3994795" y="3599334"/>
            <a:ext cx="320675" cy="352425"/>
          </a:xfrm>
          <a:prstGeom prst="ellipse">
            <a:avLst/>
          </a:prstGeom>
          <a:solidFill>
            <a:srgbClr val="6666FF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919777" y="1991444"/>
            <a:ext cx="927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skerville Old Face" pitchFamily="18" charset="0"/>
                <a:ea typeface="新細明體" pitchFamily="18" charset="-120"/>
                <a:cs typeface="新細明體" pitchFamily="18" charset="-120"/>
              </a:rPr>
              <a:t>106</a:t>
            </a: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315470" y="3625528"/>
            <a:ext cx="9271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skerville Old Face" pitchFamily="18" charset="0"/>
                <a:ea typeface="新細明體" pitchFamily="18" charset="-120"/>
                <a:cs typeface="新細明體" pitchFamily="18" charset="-120"/>
              </a:rPr>
              <a:t>105</a:t>
            </a: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317202" y="5856241"/>
            <a:ext cx="9271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skerville Old Face" pitchFamily="18" charset="0"/>
                <a:ea typeface="新細明體" pitchFamily="18" charset="-120"/>
                <a:cs typeface="新細明體" pitchFamily="18" charset="-120"/>
              </a:rPr>
              <a:t>104</a:t>
            </a: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997205" y="5631751"/>
            <a:ext cx="3160712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第</a:t>
            </a:r>
            <a: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17</a:t>
            </a: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屆國家建築金質獎</a:t>
            </a:r>
            <a: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/>
            </a:r>
            <a:b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</a:b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第</a:t>
            </a:r>
            <a: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17</a:t>
            </a: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屆國家建築金質獎全國首獎</a:t>
            </a:r>
            <a: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/>
            </a:r>
            <a:b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</a:br>
            <a:r>
              <a:rPr kumimoji="1" lang="en-US" altLang="zh-TW" sz="1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KCL211</a:t>
            </a:r>
            <a:r>
              <a:rPr kumimoji="1" lang="zh-TW" altLang="en-US" sz="1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標麟洛、竹田段鐵路高架化工程</a:t>
            </a:r>
            <a:endParaRPr kumimoji="1" lang="zh-TW" altLang="en-US" sz="1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/>
            </a:r>
            <a:b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</a:br>
            <a:endParaRPr kumimoji="1" lang="zh-TW" altLang="zh-TW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1917756" y="5802127"/>
            <a:ext cx="320675" cy="352425"/>
          </a:xfrm>
          <a:prstGeom prst="ellipse">
            <a:avLst/>
          </a:prstGeom>
          <a:solidFill>
            <a:srgbClr val="6666FF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4931402" y="3449377"/>
            <a:ext cx="3313006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中國工程師學會工程優良獎</a:t>
            </a:r>
            <a: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/>
            </a:r>
            <a:b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</a:b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混凝土工程優良獎</a:t>
            </a:r>
            <a:endParaRPr kumimoji="1" lang="en-US" altLang="zh-TW" sz="1400" b="1" dirty="0" smtClean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混凝土學會最佳人氣獎</a:t>
            </a:r>
            <a: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/>
            </a:r>
            <a:b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</a:br>
            <a:r>
              <a:rPr kumimoji="1" lang="zh-TW" altLang="en-US" sz="1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林口電廠更新擴建計畫卸煤碼頭新建工程</a:t>
            </a:r>
            <a: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/>
            </a:r>
            <a:b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</a:br>
            <a:endParaRPr kumimoji="1" lang="zh-TW" altLang="zh-TW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179512" y="323355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</a:pPr>
            <a:r>
              <a:rPr lang="zh-TW" altLang="en-US" sz="2800" b="1" kern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近年工程得獎紀錄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" y="4728148"/>
            <a:ext cx="1183343" cy="1577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60" y="4128608"/>
            <a:ext cx="1096280" cy="1461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45" y="2435027"/>
            <a:ext cx="1178364" cy="1571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49" y="2741709"/>
            <a:ext cx="1787010" cy="1264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100" y="2593969"/>
            <a:ext cx="1137948" cy="151726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42" y="751753"/>
            <a:ext cx="1180785" cy="1669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6587905" y="1055512"/>
            <a:ext cx="2664615" cy="136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經濟部公共工程優質獎</a:t>
            </a:r>
            <a: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/>
            </a:r>
            <a:b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</a:b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林口電廠更新擴建計畫「出水口導流堤、</a:t>
            </a:r>
            <a:r>
              <a:rPr kumimoji="1" lang="zh-TW" altLang="en-US" sz="1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北防波堤</a:t>
            </a: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、卸煤碼頭、連絡橋及相關設施新建工程</a:t>
            </a:r>
            <a:r>
              <a:rPr kumimoji="1" lang="zh-TW" altLang="en-US" sz="1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」</a:t>
            </a:r>
            <a:endParaRPr kumimoji="1" lang="en-US" altLang="zh-TW" sz="14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順利</a:t>
            </a:r>
            <a:r>
              <a:rPr kumimoji="1"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通車感謝狀</a:t>
            </a:r>
            <a: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/>
            </a:r>
            <a:br>
              <a:rPr kumimoji="1" lang="en-US" altLang="zh-TW" sz="14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</a:b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臺灣桃園國際機場聯外捷運系統建設計畫</a:t>
            </a:r>
            <a:r>
              <a:rPr kumimoji="1" lang="en-US" altLang="zh-TW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CE02</a:t>
            </a:r>
            <a:r>
              <a:rPr kumimoji="1" lang="zh-TW" altLang="en-US" sz="1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施工標工程</a:t>
            </a:r>
            <a: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/>
            </a:r>
            <a:b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</a:br>
            <a:endParaRPr kumimoji="1" lang="zh-TW" altLang="zh-TW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1461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參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、財務摘要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14</a:t>
            </a:fld>
            <a:endParaRPr lang="zh-TW" altLang="en-US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5016500" y="7142163"/>
            <a:ext cx="5486400" cy="30813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rgbClr val="FF0000"/>
                </a:solidFill>
              </a:rPr>
              <a:t>近三年合併營收</a:t>
            </a:r>
            <a:endParaRPr lang="zh-TW" altLang="en-US" sz="2800" dirty="0"/>
          </a:p>
        </p:txBody>
      </p:sp>
      <p:sp>
        <p:nvSpPr>
          <p:cNvPr id="10" name="Control 2"/>
          <p:cNvSpPr>
            <a:spLocks noChangeArrowheads="1" noChangeShapeType="1"/>
          </p:cNvSpPr>
          <p:nvPr/>
        </p:nvSpPr>
        <p:spPr bwMode="auto">
          <a:xfrm>
            <a:off x="6708180" y="10714581"/>
            <a:ext cx="5328592" cy="290529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756791" y="4294624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設立日期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4416282" y="4287197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營業額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743217" y="4985528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員工人數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4397103" y="5007375"/>
            <a:ext cx="1876425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營業範圍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b="19468"/>
          <a:stretch/>
        </p:blipFill>
        <p:spPr>
          <a:xfrm>
            <a:off x="359701" y="1844824"/>
            <a:ext cx="8195997" cy="295232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051720" y="479715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7C80"/>
                </a:solidFill>
              </a:rPr>
              <a:t>        </a:t>
            </a:r>
            <a:r>
              <a:rPr lang="en-US" altLang="zh-TW" dirty="0" smtClean="0">
                <a:solidFill>
                  <a:srgbClr val="FF7C80"/>
                </a:solidFill>
              </a:rPr>
              <a:t>103</a:t>
            </a:r>
            <a:r>
              <a:rPr lang="zh-TW" altLang="en-US" dirty="0" smtClean="0">
                <a:solidFill>
                  <a:srgbClr val="FF7C80"/>
                </a:solidFill>
              </a:rPr>
              <a:t>                  </a:t>
            </a:r>
            <a:r>
              <a:rPr lang="en-US" altLang="zh-TW" dirty="0" smtClean="0">
                <a:solidFill>
                  <a:srgbClr val="FF7C80"/>
                </a:solidFill>
              </a:rPr>
              <a:t>104</a:t>
            </a:r>
            <a:r>
              <a:rPr lang="zh-TW" altLang="en-US" dirty="0" smtClean="0">
                <a:solidFill>
                  <a:srgbClr val="FF7C80"/>
                </a:solidFill>
              </a:rPr>
              <a:t>                  </a:t>
            </a:r>
            <a:r>
              <a:rPr lang="en-US" altLang="zh-TW" dirty="0" smtClean="0">
                <a:solidFill>
                  <a:srgbClr val="FF7C80"/>
                </a:solidFill>
              </a:rPr>
              <a:t>105</a:t>
            </a:r>
            <a:endParaRPr lang="zh-TW" altLang="en-US" dirty="0">
              <a:solidFill>
                <a:srgbClr val="FF7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4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15</a:t>
            </a:fld>
            <a:endParaRPr lang="zh-TW" altLang="en-US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5016500" y="7142163"/>
            <a:ext cx="5486400" cy="30813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304800" y="940844"/>
            <a:ext cx="8382000" cy="51054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solidFill>
                  <a:srgbClr val="FF0000"/>
                </a:solidFill>
              </a:rPr>
              <a:t>106</a:t>
            </a:r>
            <a:r>
              <a:rPr lang="zh-TW" altLang="en-US" sz="2800" dirty="0" smtClean="0">
                <a:solidFill>
                  <a:srgbClr val="FF0000"/>
                </a:solidFill>
              </a:rPr>
              <a:t>年</a:t>
            </a:r>
            <a:r>
              <a:rPr lang="en-US" altLang="zh-TW" sz="2800" dirty="0" smtClean="0">
                <a:solidFill>
                  <a:srgbClr val="FF0000"/>
                </a:solidFill>
              </a:rPr>
              <a:t>Q2</a:t>
            </a:r>
            <a:r>
              <a:rPr lang="zh-TW" altLang="en-US" sz="2800" dirty="0" smtClean="0">
                <a:solidFill>
                  <a:srgbClr val="FF0000"/>
                </a:solidFill>
              </a:rPr>
              <a:t>合併綜合損益表</a:t>
            </a:r>
            <a:endParaRPr lang="zh-TW" altLang="en-US" sz="2800" dirty="0"/>
          </a:p>
        </p:txBody>
      </p:sp>
      <p:sp>
        <p:nvSpPr>
          <p:cNvPr id="10" name="Control 2"/>
          <p:cNvSpPr>
            <a:spLocks noChangeArrowheads="1" noChangeShapeType="1"/>
          </p:cNvSpPr>
          <p:nvPr/>
        </p:nvSpPr>
        <p:spPr bwMode="auto">
          <a:xfrm>
            <a:off x="6708180" y="10714581"/>
            <a:ext cx="5328592" cy="290529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256913"/>
              </p:ext>
            </p:extLst>
          </p:nvPr>
        </p:nvGraphicFramePr>
        <p:xfrm>
          <a:off x="683568" y="1412147"/>
          <a:ext cx="6840762" cy="5158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1152128"/>
                <a:gridCol w="1044117"/>
                <a:gridCol w="1140127"/>
                <a:gridCol w="1140127"/>
                <a:gridCol w="1140127"/>
              </a:tblGrid>
              <a:tr h="363183">
                <a:tc gridSpan="6">
                  <a:txBody>
                    <a:bodyPr/>
                    <a:lstStyle/>
                    <a:p>
                      <a:pPr algn="r"/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新台幣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仟元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</a:tr>
              <a:tr h="282941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期間</a:t>
                      </a: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(1-6</a:t>
                      </a: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106/6/30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105/6/30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YOY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營業收入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2,058,616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2,128,774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(3.30%)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營業成本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(1,934,084)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(94%)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(2,004,378)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(94%)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(3.51%)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營業毛利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124,532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124,396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0.11%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營業費用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(76,260)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(3%)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(69,668)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(3%)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9.46%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營業利益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48,272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54,728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(11.80%)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營業外收支合計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(14,512)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(1%)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(20,978)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(1%)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(30.82%)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稅前淨利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33,760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33,750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0.03%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所得稅費用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(9,698)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(1%)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(10,190)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(1%)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(4.83%)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本期淨利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24,062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23,560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2.13%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淨利歸屬於母公司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26,813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26,117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2.66%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每股盈餘</a:t>
                      </a:r>
                      <a:r>
                        <a:rPr lang="en-US" altLang="zh-TW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</a:t>
                      </a:r>
                      <a:r>
                        <a:rPr lang="en-US" altLang="zh-TW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0.08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0.08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33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6300" y="323631"/>
            <a:ext cx="7239000" cy="563562"/>
          </a:xfrm>
        </p:spPr>
        <p:txBody>
          <a:bodyPr/>
          <a:lstStyle/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16</a:t>
            </a:fld>
            <a:endParaRPr lang="zh-TW" altLang="en-US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5016500" y="7142163"/>
            <a:ext cx="5486400" cy="30813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304800" y="1186385"/>
            <a:ext cx="8382000" cy="51054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solidFill>
                  <a:srgbClr val="FF0000"/>
                </a:solidFill>
              </a:rPr>
              <a:t>106</a:t>
            </a:r>
            <a:r>
              <a:rPr lang="zh-TW" altLang="en-US" sz="2800" dirty="0" smtClean="0">
                <a:solidFill>
                  <a:srgbClr val="FF0000"/>
                </a:solidFill>
              </a:rPr>
              <a:t>年</a:t>
            </a:r>
            <a:r>
              <a:rPr lang="en-US" altLang="zh-TW" sz="2800" dirty="0" smtClean="0">
                <a:solidFill>
                  <a:srgbClr val="FF0000"/>
                </a:solidFill>
              </a:rPr>
              <a:t>Q2</a:t>
            </a:r>
            <a:r>
              <a:rPr lang="zh-TW" altLang="en-US" sz="2800" dirty="0" smtClean="0">
                <a:solidFill>
                  <a:srgbClr val="FF0000"/>
                </a:solidFill>
              </a:rPr>
              <a:t>合併資產負債情形</a:t>
            </a:r>
            <a:endParaRPr lang="zh-TW" altLang="en-US" sz="2800" dirty="0"/>
          </a:p>
        </p:txBody>
      </p:sp>
      <p:sp>
        <p:nvSpPr>
          <p:cNvPr id="10" name="Control 2"/>
          <p:cNvSpPr>
            <a:spLocks noChangeArrowheads="1" noChangeShapeType="1"/>
          </p:cNvSpPr>
          <p:nvPr/>
        </p:nvSpPr>
        <p:spPr bwMode="auto">
          <a:xfrm>
            <a:off x="6708180" y="10714581"/>
            <a:ext cx="5328592" cy="290529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570670"/>
              </p:ext>
            </p:extLst>
          </p:nvPr>
        </p:nvGraphicFramePr>
        <p:xfrm>
          <a:off x="683568" y="2015545"/>
          <a:ext cx="6840762" cy="2948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1152128"/>
                <a:gridCol w="1044117"/>
                <a:gridCol w="1140127"/>
                <a:gridCol w="1140127"/>
                <a:gridCol w="1140127"/>
              </a:tblGrid>
              <a:tr h="363183">
                <a:tc gridSpan="6">
                  <a:txBody>
                    <a:bodyPr/>
                    <a:lstStyle/>
                    <a:p>
                      <a:pPr algn="r"/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新台幣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仟元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</a:tr>
              <a:tr h="2829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  目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106/6/30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105/6/30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  目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106/6/30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105/6/30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流動資產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7,111,799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6,902,492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流動負債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3,845,340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3,886,555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非流動資產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446,998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354,751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非流動負債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115,177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100,963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不動產、廠房及設備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778,678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862,578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長期借款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194,747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110,265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其他非流動資產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181,755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245,631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其他非流動負債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71,446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103,119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3183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資產總計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8,519,230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8,365,452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負債總計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4,226,710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4,200,902</a:t>
                      </a:r>
                      <a:endParaRPr lang="zh-TW" altLang="en-US" sz="15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8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肆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、業務發展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17</a:t>
            </a:fld>
            <a:endParaRPr lang="zh-TW" altLang="en-US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5016500" y="7142163"/>
            <a:ext cx="5486400" cy="30813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2800" dirty="0" smtClean="0"/>
              <a:t>公司未來營運拓展方向</a:t>
            </a:r>
            <a:endParaRPr lang="zh-TW" altLang="en-US" sz="2800" dirty="0"/>
          </a:p>
        </p:txBody>
      </p:sp>
      <p:sp>
        <p:nvSpPr>
          <p:cNvPr id="10" name="Control 2"/>
          <p:cNvSpPr>
            <a:spLocks noChangeArrowheads="1" noChangeShapeType="1"/>
          </p:cNvSpPr>
          <p:nvPr/>
        </p:nvSpPr>
        <p:spPr bwMode="auto">
          <a:xfrm>
            <a:off x="6708180" y="10714581"/>
            <a:ext cx="5328592" cy="290529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912" y="1844824"/>
            <a:ext cx="4219575" cy="4238625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3347864" y="2348880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配合政府南向政策，前進東協，尋找工程承攬機會。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4716016" y="3756219"/>
            <a:ext cx="1620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投入建設開發新店華城建築開發案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城堡山莊。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743536" y="3756219"/>
            <a:ext cx="1615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投資工信生醫推動銀髮經濟及發展「健康最佳顧問雲」為目標。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99" y="2412728"/>
            <a:ext cx="2363755" cy="177281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99" y="4337944"/>
            <a:ext cx="2363755" cy="177281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" y="4285448"/>
            <a:ext cx="2347912" cy="17601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" y="2348880"/>
            <a:ext cx="2347912" cy="169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1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980728"/>
            <a:ext cx="8382000" cy="5105400"/>
          </a:xfrm>
        </p:spPr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marL="0" indent="0" algn="ctr">
              <a:buNone/>
            </a:pP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簡報結束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32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感謝聆聽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071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86314"/>
          </a:xfrm>
          <a:prstGeom prst="rect">
            <a:avLst/>
          </a:prstGeom>
        </p:spPr>
      </p:pic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685800" y="1233376"/>
            <a:ext cx="7772400" cy="1500187"/>
          </a:xfrm>
        </p:spPr>
        <p:txBody>
          <a:bodyPr/>
          <a:lstStyle/>
          <a:p>
            <a:pPr algn="ctr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公司簡介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 smtClean="0"/>
              <a:t>營運概況</a:t>
            </a:r>
            <a:endParaRPr lang="en-US" altLang="zh-TW" sz="4800" dirty="0" smtClean="0"/>
          </a:p>
          <a:p>
            <a:pPr algn="ctr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財務摘要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 smtClean="0"/>
              <a:t>業務發展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6003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壹、公司簡介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3</a:t>
            </a:fld>
            <a:endParaRPr lang="zh-TW" altLang="en-US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5016500" y="7142163"/>
            <a:ext cx="5486400" cy="30813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rgbClr val="FF0000"/>
                </a:solidFill>
              </a:rPr>
              <a:t>七十年悠久歷史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en-US" altLang="zh-TW" sz="2800" dirty="0" smtClean="0"/>
              <a:t>-</a:t>
            </a:r>
            <a:r>
              <a:rPr lang="zh-TW" altLang="en-US" sz="2800" dirty="0" smtClean="0"/>
              <a:t>工</a:t>
            </a:r>
            <a:r>
              <a:rPr lang="zh-TW" altLang="en-US" sz="2800" dirty="0"/>
              <a:t>信</a:t>
            </a:r>
            <a:r>
              <a:rPr lang="zh-TW" altLang="en-US" sz="2800" dirty="0" smtClean="0"/>
              <a:t>工程</a:t>
            </a:r>
            <a:r>
              <a:rPr lang="zh-TW" altLang="en-US" sz="2800" dirty="0" smtClean="0"/>
              <a:t>於民國</a:t>
            </a:r>
            <a:r>
              <a:rPr lang="en-US" altLang="zh-TW" sz="2800" dirty="0" smtClean="0"/>
              <a:t>36</a:t>
            </a:r>
            <a:r>
              <a:rPr lang="zh-TW" altLang="en-US" sz="2800" dirty="0" smtClean="0"/>
              <a:t>年設立</a:t>
            </a:r>
            <a:r>
              <a:rPr lang="zh-TW" altLang="en-US" sz="2800" dirty="0"/>
              <a:t>登記，</a:t>
            </a:r>
            <a:r>
              <a:rPr lang="zh-TW" altLang="en-US" sz="2800" dirty="0" smtClean="0"/>
              <a:t>創立至今</a:t>
            </a:r>
            <a:r>
              <a:rPr lang="zh-TW" altLang="en-US" sz="2800" dirty="0"/>
              <a:t>已有</a:t>
            </a:r>
            <a:r>
              <a:rPr lang="zh-TW" altLang="en-US" sz="2800" dirty="0" smtClean="0"/>
              <a:t>七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 十年</a:t>
            </a:r>
            <a:r>
              <a:rPr lang="zh-TW" altLang="en-US" sz="2800" dirty="0"/>
              <a:t>的悠久歷史</a:t>
            </a:r>
            <a:r>
              <a:rPr lang="zh-TW" altLang="en-US" sz="2800" dirty="0" smtClean="0"/>
              <a:t>，</a:t>
            </a:r>
            <a:r>
              <a:rPr lang="en-US" altLang="zh-TW" sz="2800" dirty="0" smtClean="0"/>
              <a:t>88</a:t>
            </a:r>
            <a:r>
              <a:rPr lang="zh-TW" altLang="en-US" sz="2800" dirty="0" smtClean="0"/>
              <a:t>年</a:t>
            </a:r>
            <a:r>
              <a:rPr lang="zh-TW" altLang="en-US" sz="2800" dirty="0"/>
              <a:t>股票上櫃</a:t>
            </a:r>
            <a:r>
              <a:rPr lang="zh-TW" altLang="en-US" sz="2800" dirty="0" smtClean="0"/>
              <a:t>，</a:t>
            </a:r>
            <a:r>
              <a:rPr lang="en-US" altLang="zh-TW" sz="2800" dirty="0" smtClean="0"/>
              <a:t>101</a:t>
            </a:r>
            <a:r>
              <a:rPr lang="zh-TW" altLang="en-US" sz="2800" dirty="0" smtClean="0"/>
              <a:t>年</a:t>
            </a:r>
            <a:r>
              <a:rPr lang="zh-TW" altLang="en-US" sz="2800" dirty="0" smtClean="0"/>
              <a:t>股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 票</a:t>
            </a:r>
            <a:r>
              <a:rPr lang="zh-TW" altLang="en-US" sz="2800" dirty="0"/>
              <a:t>上市，為國內大型營造廠率先獲得</a:t>
            </a:r>
            <a:r>
              <a:rPr lang="en-US" altLang="zh-TW" sz="2800" dirty="0"/>
              <a:t>ISO 9001</a:t>
            </a:r>
            <a:r>
              <a:rPr lang="zh-TW" altLang="en-US" sz="2800" dirty="0" smtClean="0"/>
              <a:t>品質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 管理</a:t>
            </a:r>
            <a:r>
              <a:rPr lang="zh-TW" altLang="en-US" sz="2800" dirty="0"/>
              <a:t>及</a:t>
            </a:r>
            <a:r>
              <a:rPr lang="en-US" altLang="zh-TW" sz="2800" dirty="0"/>
              <a:t>ISO 14001</a:t>
            </a:r>
            <a:r>
              <a:rPr lang="zh-TW" altLang="en-US" sz="2800" dirty="0"/>
              <a:t>環境管理驗證合格公司。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 </a:t>
            </a:r>
            <a:endParaRPr lang="zh-TW" altLang="en-US" sz="2800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248119"/>
              </p:ext>
            </p:extLst>
          </p:nvPr>
        </p:nvGraphicFramePr>
        <p:xfrm>
          <a:off x="1691680" y="3573016"/>
          <a:ext cx="5328592" cy="2905668"/>
        </p:xfrm>
        <a:graphic>
          <a:graphicData uri="http://schemas.openxmlformats.org/drawingml/2006/table">
            <a:tbl>
              <a:tblPr/>
              <a:tblGrid>
                <a:gridCol w="2664296"/>
                <a:gridCol w="2664296"/>
              </a:tblGrid>
              <a:tr h="67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altLang="en-US" sz="1200" dirty="0" smtClean="0">
                        <a:effectLst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zh-TW" alt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alt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</a:tr>
              <a:tr h="6884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alt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alt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</a:tr>
              <a:tr h="71068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alt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2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alt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</a:tr>
              <a:tr h="82914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2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alt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zh-TW" altLang="en-US" sz="1200" kern="14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 </a:t>
                      </a:r>
                      <a:endParaRPr lang="zh-TW" alt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sp>
        <p:nvSpPr>
          <p:cNvPr id="10" name="Control 2"/>
          <p:cNvSpPr>
            <a:spLocks noChangeArrowheads="1" noChangeShapeType="1"/>
          </p:cNvSpPr>
          <p:nvPr/>
        </p:nvSpPr>
        <p:spPr bwMode="auto">
          <a:xfrm>
            <a:off x="6708180" y="10714581"/>
            <a:ext cx="5328592" cy="290529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590947"/>
            <a:ext cx="2228571" cy="36190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593157"/>
            <a:ext cx="2225233" cy="35969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447" y="4257652"/>
            <a:ext cx="2225233" cy="35969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5" y="4262338"/>
            <a:ext cx="2225233" cy="35969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446" y="4942288"/>
            <a:ext cx="2225233" cy="359695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859" y="4957883"/>
            <a:ext cx="2225233" cy="359695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446" y="5661248"/>
            <a:ext cx="2225233" cy="359695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5" y="5661248"/>
            <a:ext cx="2225233" cy="359695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756791" y="3617911"/>
            <a:ext cx="18653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公司名稱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4436113" y="3623718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資本額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756791" y="4294624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設立日期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4416282" y="4287197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營業額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743217" y="4985528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員工人數</a:t>
            </a:r>
            <a:r>
              <a:rPr kumimoji="0" lang="en-US" altLang="zh-TW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(106Q2)</a:t>
            </a: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4397103" y="5677383"/>
            <a:ext cx="1876425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關係企業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756791" y="5701061"/>
            <a:ext cx="1876425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主要業務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1756791" y="3962982"/>
            <a:ext cx="23876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工信工程股份有限公司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436113" y="3977245"/>
            <a:ext cx="23876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新台幣</a:t>
            </a:r>
            <a:r>
              <a:rPr kumimoji="0" lang="en-US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34.7</a:t>
            </a:r>
            <a:r>
              <a:rPr kumimoji="0" lang="zh-TW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億元</a:t>
            </a: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1743217" y="4662949"/>
            <a:ext cx="23876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kumimoji="0" lang="en-US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36</a:t>
            </a:r>
            <a:r>
              <a:rPr kumimoji="0" lang="zh-TW" alt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en-US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zh-TW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0" lang="zh-TW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4416282" y="4650125"/>
            <a:ext cx="253198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kumimoji="0" lang="zh-TW" alt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en-US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Q2</a:t>
            </a:r>
            <a:r>
              <a:rPr kumimoji="0" lang="zh-TW" alt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合併營收</a:t>
            </a:r>
            <a:r>
              <a:rPr kumimoji="0" lang="zh-TW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新台幣</a:t>
            </a:r>
            <a:r>
              <a:rPr kumimoji="0" lang="en-US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20.59</a:t>
            </a:r>
            <a:r>
              <a:rPr kumimoji="0" lang="zh-TW" alt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億元</a:t>
            </a: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1743217" y="5351811"/>
            <a:ext cx="23876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本國：</a:t>
            </a:r>
            <a:r>
              <a:rPr kumimoji="0" lang="en-US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291</a:t>
            </a:r>
            <a:r>
              <a:rPr kumimoji="0" lang="zh-TW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人、外籍：</a:t>
            </a:r>
            <a:r>
              <a:rPr kumimoji="0" lang="en-US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459</a:t>
            </a:r>
            <a:r>
              <a:rPr kumimoji="0" lang="zh-TW" alt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4373176" y="6036246"/>
            <a:ext cx="269557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kumimoji="0" lang="en-US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kumimoji="0" lang="zh-TW" altLang="zh-TW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  <a:r>
              <a:rPr lang="zh-TW" altLang="en-US" sz="1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：台灣</a:t>
            </a:r>
            <a:r>
              <a:rPr lang="en-US" altLang="zh-TW" sz="1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家，大陸</a:t>
            </a:r>
            <a:r>
              <a:rPr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家，香港</a:t>
            </a:r>
            <a:r>
              <a:rPr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家，</a:t>
            </a:r>
            <a:r>
              <a:rPr lang="en-US" altLang="zh-TW" sz="1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SAMOA</a:t>
            </a:r>
            <a:r>
              <a:rPr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薩摩亞</a:t>
            </a:r>
            <a:r>
              <a:rPr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1723360" y="6014122"/>
            <a:ext cx="23876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捷運、隧道、建築、橋梁、機場、道路及海事工程。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4407936" y="5366447"/>
            <a:ext cx="2387600" cy="5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參見下頁</a:t>
            </a: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4397103" y="5007375"/>
            <a:ext cx="1876425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營業範圍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圓角矩形 29"/>
          <p:cNvSpPr/>
          <p:nvPr/>
        </p:nvSpPr>
        <p:spPr bwMode="auto">
          <a:xfrm>
            <a:off x="1447203" y="1838840"/>
            <a:ext cx="5850684" cy="11120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第三屆公司治理評鑑再次榮獲前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20%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優良公司佳績。</a:t>
            </a:r>
            <a:endParaRPr kumimoji="0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再次榮獲駐台泰國貿易經濟辦事處頒發專業管理、細心照顧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泰籍勞工感謝狀。</a:t>
            </a:r>
            <a:endParaRPr kumimoji="0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圓角矩形 28"/>
          <p:cNvSpPr/>
          <p:nvPr/>
        </p:nvSpPr>
        <p:spPr bwMode="auto">
          <a:xfrm>
            <a:off x="1645331" y="3067336"/>
            <a:ext cx="5640087" cy="13783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第二屆公司治理評鑑成績為前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20%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優良公司。</a:t>
            </a:r>
            <a:endParaRPr kumimoji="0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再度榮獲評選為公司治理</a:t>
            </a:r>
            <a:r>
              <a:rPr lang="en-US" altLang="zh-TW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指數成分股。</a:t>
            </a:r>
            <a:endParaRPr lang="en-US" altLang="zh-TW" sz="1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榮獲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TCSA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台灣企業永續獎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之企業永續報告獎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銅獎。</a:t>
            </a:r>
            <a:endParaRPr kumimoji="0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榮獲駐台泰國貿易經濟辦事處頒發專業管理、細心照顧泰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籍勞工感謝狀。</a:t>
            </a:r>
            <a:endParaRPr kumimoji="0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圓角矩形 25"/>
          <p:cNvSpPr/>
          <p:nvPr/>
        </p:nvSpPr>
        <p:spPr bwMode="auto">
          <a:xfrm>
            <a:off x="1380002" y="4562101"/>
            <a:ext cx="5917884" cy="168656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成立審計委員會強化董事會職能。</a:t>
            </a:r>
            <a:endParaRPr kumimoji="0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第一屆公司治理評鑑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成績為前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20%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優良公司。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獲評為公司治理</a:t>
            </a:r>
            <a:r>
              <a:rPr lang="en-US" altLang="zh-TW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指數成分股。</a:t>
            </a:r>
            <a:endParaRPr lang="en-US" altLang="zh-TW" sz="1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獲評為企業社會責任標竿企業。</a:t>
            </a:r>
            <a:endParaRPr kumimoji="0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榮獲駐台泰國貿易經濟辦事處頒發專業管理、細心照顧泰籍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 勞工感謝狀。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4</a:t>
            </a:fld>
            <a:endParaRPr lang="zh-TW" altLang="en-US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5016500" y="7142163"/>
            <a:ext cx="5486400" cy="30813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rgbClr val="FF0000"/>
                </a:solidFill>
              </a:rPr>
              <a:t>近三年公司治理大事紀要</a:t>
            </a:r>
            <a:endParaRPr lang="en-US" altLang="zh-TW" dirty="0" smtClean="0">
              <a:solidFill>
                <a:srgbClr val="FF0000"/>
              </a:solidFill>
            </a:endParaRPr>
          </a:p>
        </p:txBody>
      </p:sp>
      <p:sp>
        <p:nvSpPr>
          <p:cNvPr id="10" name="Control 2"/>
          <p:cNvSpPr>
            <a:spLocks noChangeArrowheads="1" noChangeShapeType="1"/>
          </p:cNvSpPr>
          <p:nvPr/>
        </p:nvSpPr>
        <p:spPr bwMode="auto">
          <a:xfrm>
            <a:off x="6708180" y="10714581"/>
            <a:ext cx="5328592" cy="290529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" name="弧形 18"/>
          <p:cNvSpPr/>
          <p:nvPr/>
        </p:nvSpPr>
        <p:spPr bwMode="auto">
          <a:xfrm>
            <a:off x="-473486" y="2050105"/>
            <a:ext cx="1872208" cy="3744416"/>
          </a:xfrm>
          <a:prstGeom prst="arc">
            <a:avLst>
              <a:gd name="adj1" fmla="val 17617885"/>
              <a:gd name="adj2" fmla="val 4591578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橢圓 1"/>
          <p:cNvSpPr/>
          <p:nvPr/>
        </p:nvSpPr>
        <p:spPr bwMode="auto">
          <a:xfrm>
            <a:off x="539552" y="1916832"/>
            <a:ext cx="1008112" cy="9731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709169" y="2210201"/>
            <a:ext cx="90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106</a:t>
            </a:r>
            <a:endParaRPr lang="zh-TW" altLang="en-US" dirty="0"/>
          </a:p>
        </p:txBody>
      </p:sp>
      <p:sp>
        <p:nvSpPr>
          <p:cNvPr id="32" name="橢圓 31"/>
          <p:cNvSpPr/>
          <p:nvPr/>
        </p:nvSpPr>
        <p:spPr bwMode="auto">
          <a:xfrm>
            <a:off x="745879" y="3328631"/>
            <a:ext cx="1008112" cy="9731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915513" y="3630539"/>
            <a:ext cx="90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105</a:t>
            </a:r>
            <a:endParaRPr lang="zh-TW" altLang="en-US" dirty="0"/>
          </a:p>
        </p:txBody>
      </p:sp>
      <p:sp>
        <p:nvSpPr>
          <p:cNvPr id="35" name="橢圓 34"/>
          <p:cNvSpPr/>
          <p:nvPr/>
        </p:nvSpPr>
        <p:spPr bwMode="auto">
          <a:xfrm>
            <a:off x="465081" y="4922464"/>
            <a:ext cx="1008112" cy="9731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46435" y="5220716"/>
            <a:ext cx="90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104</a:t>
            </a:r>
            <a:endParaRPr lang="zh-TW" altLang="en-US" dirty="0"/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97" y="1704179"/>
            <a:ext cx="1641280" cy="1268452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661" y="3086908"/>
            <a:ext cx="1617516" cy="1584438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661" y="4763442"/>
            <a:ext cx="1597125" cy="132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營業範圍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6" name="矩形 5">
            <a:hlinkClick r:id="rId3" action="ppaction://hlinksldjump"/>
          </p:cNvPr>
          <p:cNvSpPr/>
          <p:nvPr/>
        </p:nvSpPr>
        <p:spPr bwMode="auto">
          <a:xfrm>
            <a:off x="3851920" y="1268760"/>
            <a:ext cx="848419" cy="5040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97" y="4221088"/>
            <a:ext cx="2781873" cy="206889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31" y="1962609"/>
            <a:ext cx="2793239" cy="211553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 bwMode="auto">
          <a:xfrm>
            <a:off x="873820" y="1952275"/>
            <a:ext cx="2788850" cy="360040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營建工程類</a:t>
            </a:r>
            <a:endParaRPr kumimoji="0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880797" y="4221088"/>
            <a:ext cx="2788851" cy="395212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建設開發類</a:t>
            </a:r>
            <a:endParaRPr kumimoji="0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256984" y="2089117"/>
            <a:ext cx="35484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綜合營造業</a:t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疏濬業</a:t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防蝕、防銹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工程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起重工程業</a:t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鑽孔工程業</a:t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廢棄物處理業</a:t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其他環境衛生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及污染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防治服務業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276129" y="4061973"/>
            <a:ext cx="4235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住宅及大樓開發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租售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業</a:t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工業廠房開發租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售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特定專業區開發業</a:t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投資興建公共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建設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新市鎮、新社區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開發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業</a:t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區段徵收及市地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重畫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代辦業</a:t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不動產買賣業</a:t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不動產租賃業</a:t>
            </a:r>
            <a:b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都市更新重建業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97" y="4612818"/>
            <a:ext cx="2788986" cy="168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rgbClr val="FF0000"/>
                </a:solidFill>
              </a:rPr>
              <a:t>關係企業組織圖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6" name="矩形 5">
            <a:hlinkClick r:id="rId3" action="ppaction://hlinksldjump"/>
          </p:cNvPr>
          <p:cNvSpPr/>
          <p:nvPr/>
        </p:nvSpPr>
        <p:spPr bwMode="auto">
          <a:xfrm>
            <a:off x="3851920" y="1268760"/>
            <a:ext cx="848419" cy="5040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b="5689"/>
          <a:stretch/>
        </p:blipFill>
        <p:spPr>
          <a:xfrm>
            <a:off x="304800" y="1822377"/>
            <a:ext cx="8486006" cy="391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004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貳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、營運概況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7</a:t>
            </a:fld>
            <a:endParaRPr lang="zh-TW" altLang="en-US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5016500" y="7142163"/>
            <a:ext cx="5486400" cy="30813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rgbClr val="FF0000"/>
                </a:solidFill>
              </a:rPr>
              <a:t>在建工程</a:t>
            </a:r>
            <a:endParaRPr lang="zh-TW" altLang="en-US" sz="2800" dirty="0"/>
          </a:p>
        </p:txBody>
      </p:sp>
      <p:sp>
        <p:nvSpPr>
          <p:cNvPr id="10" name="Control 2"/>
          <p:cNvSpPr>
            <a:spLocks noChangeArrowheads="1" noChangeShapeType="1"/>
          </p:cNvSpPr>
          <p:nvPr/>
        </p:nvSpPr>
        <p:spPr bwMode="auto">
          <a:xfrm>
            <a:off x="6708180" y="10714581"/>
            <a:ext cx="5328592" cy="290529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756791" y="4294624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設立日期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411343"/>
            <a:ext cx="2736304" cy="47919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38200" y="1741866"/>
            <a:ext cx="2725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林口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電廠更新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擴建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計畫筒式煤倉系統統包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工程</a:t>
            </a:r>
            <a:endParaRPr lang="en-US" altLang="zh-TW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承攬金額：</a:t>
            </a:r>
            <a:r>
              <a:rPr lang="en-US" altLang="zh-TW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65</a:t>
            </a:r>
            <a:r>
              <a:rPr lang="zh-TW" altLang="en-US" sz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億</a:t>
            </a:r>
            <a:endParaRPr lang="en-US" altLang="zh-TW"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467" y="1988840"/>
            <a:ext cx="114286" cy="114286"/>
          </a:xfrm>
          <a:prstGeom prst="rect">
            <a:avLst/>
          </a:prstGeom>
        </p:spPr>
      </p:pic>
      <p:cxnSp>
        <p:nvCxnSpPr>
          <p:cNvPr id="1026" name="AutoShape 2"/>
          <p:cNvCxnSpPr>
            <a:cxnSpLocks noChangeShapeType="1"/>
          </p:cNvCxnSpPr>
          <p:nvPr/>
        </p:nvCxnSpPr>
        <p:spPr bwMode="auto">
          <a:xfrm flipH="1">
            <a:off x="3667343" y="2045983"/>
            <a:ext cx="824812" cy="0"/>
          </a:xfrm>
          <a:prstGeom prst="straightConnector1">
            <a:avLst/>
          </a:prstGeom>
          <a:noFill/>
          <a:ln w="381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426" y="5128403"/>
            <a:ext cx="115834" cy="115834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906059" y="4673037"/>
            <a:ext cx="1951038" cy="114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南迴鐵路電氣化工程，</a:t>
            </a:r>
            <a:r>
              <a:rPr kumimoji="0" lang="en-US" altLang="zh-TW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C811Z</a:t>
            </a:r>
            <a:r>
              <a:rPr kumimoji="0" lang="zh-TW" altLang="zh-TW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潮州枋寮段土建及一般機電工程</a:t>
            </a:r>
            <a:endParaRPr kumimoji="0" lang="en-US" altLang="zh-TW" sz="14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承攬金額：</a:t>
            </a:r>
            <a:r>
              <a:rPr kumimoji="0" lang="en-US" altLang="zh-TW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17.38</a:t>
            </a:r>
            <a:r>
              <a:rPr kumimoji="0" lang="zh-TW" altLang="en-US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億</a:t>
            </a:r>
            <a:endParaRPr kumimoji="0" lang="zh-TW" altLang="zh-TW" sz="14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0" name="AutoShape 2"/>
          <p:cNvCxnSpPr>
            <a:cxnSpLocks noChangeShapeType="1"/>
          </p:cNvCxnSpPr>
          <p:nvPr/>
        </p:nvCxnSpPr>
        <p:spPr bwMode="auto">
          <a:xfrm flipH="1">
            <a:off x="2879866" y="5186320"/>
            <a:ext cx="684022" cy="0"/>
          </a:xfrm>
          <a:prstGeom prst="straightConnector1">
            <a:avLst/>
          </a:prstGeom>
          <a:noFill/>
          <a:ln w="381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pic>
        <p:nvPicPr>
          <p:cNvPr id="23" name="圖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224" y="2905413"/>
            <a:ext cx="114286" cy="114286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307" y="3268951"/>
            <a:ext cx="115834" cy="115834"/>
          </a:xfrm>
          <a:prstGeom prst="rect">
            <a:avLst/>
          </a:prstGeom>
        </p:spPr>
      </p:pic>
      <p:cxnSp>
        <p:nvCxnSpPr>
          <p:cNvPr id="1028" name="AutoShape 4"/>
          <p:cNvCxnSpPr>
            <a:cxnSpLocks noChangeShapeType="1"/>
          </p:cNvCxnSpPr>
          <p:nvPr/>
        </p:nvCxnSpPr>
        <p:spPr bwMode="auto">
          <a:xfrm>
            <a:off x="5222500" y="2962556"/>
            <a:ext cx="515938" cy="11112"/>
          </a:xfrm>
          <a:prstGeom prst="straightConnector1">
            <a:avLst/>
          </a:prstGeom>
          <a:noFill/>
          <a:ln w="381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cxnSp>
        <p:nvCxnSpPr>
          <p:cNvPr id="1029" name="AutoShape 5"/>
          <p:cNvCxnSpPr>
            <a:cxnSpLocks noChangeShapeType="1"/>
          </p:cNvCxnSpPr>
          <p:nvPr/>
        </p:nvCxnSpPr>
        <p:spPr bwMode="auto">
          <a:xfrm>
            <a:off x="5175298" y="3341160"/>
            <a:ext cx="515938" cy="11112"/>
          </a:xfrm>
          <a:prstGeom prst="straightConnector1">
            <a:avLst/>
          </a:prstGeom>
          <a:noFill/>
          <a:ln w="381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713512" y="1691870"/>
            <a:ext cx="1952625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工信工程股份有限公司</a:t>
            </a:r>
            <a:r>
              <a:rPr kumimoji="0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zh-TW" sz="14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台北總公司</a:t>
            </a:r>
            <a:r>
              <a:rPr kumimoji="0" lang="zh-TW" altLang="en-US" sz="14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地址</a:t>
            </a:r>
            <a:r>
              <a:rPr kumimoji="0" lang="zh-TW" altLang="zh-TW" sz="14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：台北市市民大道四段</a:t>
            </a:r>
            <a:r>
              <a:rPr kumimoji="0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102</a:t>
            </a:r>
            <a:r>
              <a:rPr kumimoji="0" lang="zh-TW" altLang="zh-TW" sz="14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r>
              <a:rPr kumimoji="0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kumimoji="0" lang="zh-TW" altLang="zh-TW" sz="14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樓</a:t>
            </a:r>
            <a:r>
              <a:rPr kumimoji="0" lang="en-US" altLang="zh-TW" sz="140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zh-TW" altLang="zh-TW" sz="200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583" y="1915483"/>
            <a:ext cx="115834" cy="115834"/>
          </a:xfrm>
          <a:prstGeom prst="rect">
            <a:avLst/>
          </a:prstGeom>
        </p:spPr>
      </p:pic>
      <p:cxnSp>
        <p:nvCxnSpPr>
          <p:cNvPr id="29" name="AutoShape 4"/>
          <p:cNvCxnSpPr>
            <a:cxnSpLocks noChangeShapeType="1"/>
          </p:cNvCxnSpPr>
          <p:nvPr/>
        </p:nvCxnSpPr>
        <p:spPr bwMode="auto">
          <a:xfrm>
            <a:off x="5136296" y="1966624"/>
            <a:ext cx="515938" cy="11112"/>
          </a:xfrm>
          <a:prstGeom prst="straightConnector1">
            <a:avLst/>
          </a:prstGeom>
          <a:noFill/>
          <a:ln w="381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5733859" y="2686817"/>
            <a:ext cx="295141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台九線蘇花公路觀音隧道新建工程</a:t>
            </a:r>
            <a:endParaRPr kumimoji="0" lang="en-US" altLang="zh-TW" sz="14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1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承攬金額：</a:t>
            </a:r>
            <a:r>
              <a:rPr lang="en-US" altLang="zh-TW" sz="1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72</a:t>
            </a:r>
            <a:r>
              <a:rPr lang="zh-TW" altLang="en-US" sz="1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億</a:t>
            </a:r>
            <a:r>
              <a:rPr kumimoji="0" lang="zh-TW" altLang="zh-TW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kumimoji="0" lang="en-US" altLang="zh-TW" sz="14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台九線蘇花公路谷風隧道新建工程</a:t>
            </a:r>
            <a:endParaRPr kumimoji="0" lang="en-US" altLang="zh-TW" sz="14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1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承攬金額：</a:t>
            </a:r>
            <a:r>
              <a:rPr lang="en-US" altLang="zh-TW" sz="1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92.08</a:t>
            </a:r>
            <a:r>
              <a:rPr lang="zh-TW" altLang="en-US" sz="1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億</a:t>
            </a:r>
            <a:r>
              <a:rPr kumimoji="0" lang="zh-TW" altLang="zh-TW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kumimoji="0" lang="zh-TW" altLang="zh-TW" sz="20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738" y="3713983"/>
            <a:ext cx="115834" cy="115834"/>
          </a:xfrm>
          <a:prstGeom prst="rect">
            <a:avLst/>
          </a:prstGeom>
        </p:spPr>
      </p:pic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5558190" y="3630745"/>
            <a:ext cx="2201510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C031</a:t>
            </a:r>
            <a:r>
              <a:rPr lang="zh-TW" altLang="en-US" sz="1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代辦臺鐵南平至萬榮雙軌化土建及電車線</a:t>
            </a:r>
            <a:r>
              <a:rPr lang="zh-TW" altLang="en-US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</a:t>
            </a:r>
            <a:r>
              <a:rPr lang="en-US" altLang="zh-TW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承攬金額：</a:t>
            </a:r>
            <a:r>
              <a:rPr lang="en-US" altLang="zh-TW" sz="1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11.48</a:t>
            </a:r>
            <a:r>
              <a:rPr lang="zh-TW" altLang="en-US" sz="1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億</a:t>
            </a:r>
            <a:endParaRPr kumimoji="0" lang="zh-TW" altLang="zh-TW" sz="20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1" name="AutoShape 5"/>
          <p:cNvCxnSpPr>
            <a:cxnSpLocks noChangeShapeType="1"/>
          </p:cNvCxnSpPr>
          <p:nvPr/>
        </p:nvCxnSpPr>
        <p:spPr bwMode="auto">
          <a:xfrm>
            <a:off x="5010198" y="3780119"/>
            <a:ext cx="561514" cy="8965"/>
          </a:xfrm>
          <a:prstGeom prst="straightConnector1">
            <a:avLst/>
          </a:prstGeom>
          <a:noFill/>
          <a:ln w="381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178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8</a:t>
            </a:fld>
            <a:endParaRPr lang="zh-TW" altLang="en-US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5016500" y="7142163"/>
            <a:ext cx="5486400" cy="30813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rgbClr val="FF0000"/>
                </a:solidFill>
              </a:rPr>
              <a:t>在建工程</a:t>
            </a:r>
            <a:endParaRPr lang="zh-TW" altLang="en-US" sz="2800" dirty="0"/>
          </a:p>
        </p:txBody>
      </p:sp>
      <p:sp>
        <p:nvSpPr>
          <p:cNvPr id="10" name="Control 2"/>
          <p:cNvSpPr>
            <a:spLocks noChangeArrowheads="1" noChangeShapeType="1"/>
          </p:cNvSpPr>
          <p:nvPr/>
        </p:nvSpPr>
        <p:spPr bwMode="auto">
          <a:xfrm>
            <a:off x="6708180" y="10714581"/>
            <a:ext cx="5328592" cy="290529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756791" y="4294624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設立日期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743217" y="4985528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員工人數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927450"/>
              </p:ext>
            </p:extLst>
          </p:nvPr>
        </p:nvGraphicFramePr>
        <p:xfrm>
          <a:off x="177528" y="2132855"/>
          <a:ext cx="4610496" cy="3568208"/>
        </p:xfrm>
        <a:graphic>
          <a:graphicData uri="http://schemas.openxmlformats.org/drawingml/2006/table">
            <a:tbl>
              <a:tblPr firstRow="1" bandRow="1">
                <a:solidFill>
                  <a:srgbClr val="CC99FF"/>
                </a:solidFill>
                <a:tableStyleId>{5C22544A-7EE6-4342-B048-85BDC9FD1C3A}</a:tableStyleId>
              </a:tblPr>
              <a:tblGrid>
                <a:gridCol w="1145176"/>
                <a:gridCol w="3465320"/>
              </a:tblGrid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工程名稱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800" u="none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C031</a:t>
                      </a:r>
                      <a:r>
                        <a:rPr lang="zh-TW" altLang="zh-TW" sz="1800" u="none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代辦臺鐵南平至萬榮雙軌化土建及電車線工程</a:t>
                      </a:r>
                      <a:endParaRPr lang="zh-TW" altLang="en-US" sz="1800" u="none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</a:tr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業主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1" u="none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交通部鐵路改建工程局</a:t>
                      </a:r>
                      <a:endParaRPr lang="zh-TW" altLang="en-US" sz="1800" b="1" u="none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合約總價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新台幣</a:t>
                      </a:r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11.48</a:t>
                      </a:r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億元整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</a:tr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工程位置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台灣東部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844824"/>
            <a:ext cx="3145823" cy="22230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t="5907" b="6307"/>
          <a:stretch/>
        </p:blipFill>
        <p:spPr>
          <a:xfrm>
            <a:off x="5289998" y="4164747"/>
            <a:ext cx="3147905" cy="207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33E0AD-FDCA-4A0D-9CEA-9C3BCD1B9489}" type="slidenum">
              <a:rPr lang="zh-TW" altLang="en-US" smtClean="0"/>
              <a:t>9</a:t>
            </a:fld>
            <a:endParaRPr lang="zh-TW" altLang="en-US" dirty="0"/>
          </a:p>
        </p:txBody>
      </p:sp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5016500" y="7142163"/>
            <a:ext cx="5486400" cy="30813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rgbClr val="FF0000"/>
                </a:solidFill>
              </a:rPr>
              <a:t>在建工程</a:t>
            </a:r>
            <a:endParaRPr lang="zh-TW" altLang="en-US" sz="2800" dirty="0"/>
          </a:p>
        </p:txBody>
      </p:sp>
      <p:sp>
        <p:nvSpPr>
          <p:cNvPr id="10" name="Control 2"/>
          <p:cNvSpPr>
            <a:spLocks noChangeArrowheads="1" noChangeShapeType="1"/>
          </p:cNvSpPr>
          <p:nvPr/>
        </p:nvSpPr>
        <p:spPr bwMode="auto">
          <a:xfrm>
            <a:off x="6708180" y="10714581"/>
            <a:ext cx="5328592" cy="290529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756791" y="4294624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設立日期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743217" y="4985528"/>
            <a:ext cx="1876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員工人數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00713"/>
              </p:ext>
            </p:extLst>
          </p:nvPr>
        </p:nvGraphicFramePr>
        <p:xfrm>
          <a:off x="177528" y="2132855"/>
          <a:ext cx="4610496" cy="3568208"/>
        </p:xfrm>
        <a:graphic>
          <a:graphicData uri="http://schemas.openxmlformats.org/drawingml/2006/table">
            <a:tbl>
              <a:tblPr firstRow="1" bandRow="1">
                <a:solidFill>
                  <a:srgbClr val="CC99FF"/>
                </a:solidFill>
                <a:tableStyleId>{5C22544A-7EE6-4342-B048-85BDC9FD1C3A}</a:tableStyleId>
              </a:tblPr>
              <a:tblGrid>
                <a:gridCol w="1145176"/>
                <a:gridCol w="3465320"/>
              </a:tblGrid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工程名稱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林口電廠更新擴建計畫筒式煤倉系統統包工程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</a:tr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業主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台灣電力股份有限公司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合約總價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新台幣</a:t>
                      </a:r>
                      <a:r>
                        <a:rPr lang="en-US" altLang="zh-TW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65</a:t>
                      </a:r>
                      <a:r>
                        <a: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億元整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</a:tr>
              <a:tr h="892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工程位置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台灣北部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90" y="1756000"/>
            <a:ext cx="3684717" cy="206881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90" y="3916959"/>
            <a:ext cx="3684717" cy="24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300TGp_natural_light">
  <a:themeElements>
    <a:clrScheme name="300TGp_natural_light 1">
      <a:dk1>
        <a:srgbClr val="000000"/>
      </a:dk1>
      <a:lt1>
        <a:srgbClr val="FFFFFF"/>
      </a:lt1>
      <a:dk2>
        <a:srgbClr val="51944E"/>
      </a:dk2>
      <a:lt2>
        <a:srgbClr val="DDDDDD"/>
      </a:lt2>
      <a:accent1>
        <a:srgbClr val="646ADE"/>
      </a:accent1>
      <a:accent2>
        <a:srgbClr val="1BAFC3"/>
      </a:accent2>
      <a:accent3>
        <a:srgbClr val="FFFFFF"/>
      </a:accent3>
      <a:accent4>
        <a:srgbClr val="000000"/>
      </a:accent4>
      <a:accent5>
        <a:srgbClr val="B8B9EC"/>
      </a:accent5>
      <a:accent6>
        <a:srgbClr val="179EB0"/>
      </a:accent6>
      <a:hlink>
        <a:srgbClr val="98BF1D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Calligraphy</Template>
  <TotalTime>4063</TotalTime>
  <Words>1096</Words>
  <Application>Microsoft Office PowerPoint</Application>
  <PresentationFormat>如螢幕大小 (4:3)</PresentationFormat>
  <Paragraphs>305</Paragraphs>
  <Slides>18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7" baseType="lpstr">
      <vt:lpstr>微軟正黑體</vt:lpstr>
      <vt:lpstr>新細明體</vt:lpstr>
      <vt:lpstr>標楷體</vt:lpstr>
      <vt:lpstr>Arial</vt:lpstr>
      <vt:lpstr>Baskerville Old Face</vt:lpstr>
      <vt:lpstr>Calibri</vt:lpstr>
      <vt:lpstr>Verdana</vt:lpstr>
      <vt:lpstr>Wingdings</vt:lpstr>
      <vt:lpstr>300TGp_natural_light</vt:lpstr>
      <vt:lpstr>  </vt:lpstr>
      <vt:lpstr>PowerPoint 簡報</vt:lpstr>
      <vt:lpstr>壹、公司簡介</vt:lpstr>
      <vt:lpstr>PowerPoint 簡報</vt:lpstr>
      <vt:lpstr>PowerPoint 簡報</vt:lpstr>
      <vt:lpstr>PowerPoint 簡報</vt:lpstr>
      <vt:lpstr>貳、營運概況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參、財務摘要</vt:lpstr>
      <vt:lpstr>PowerPoint 簡報</vt:lpstr>
      <vt:lpstr>PowerPoint 簡報</vt:lpstr>
      <vt:lpstr>肆、業務發展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Power-Point簡報製作</dc:title>
  <dc:creator>keyboard</dc:creator>
  <cp:lastModifiedBy>User01</cp:lastModifiedBy>
  <cp:revision>189</cp:revision>
  <cp:lastPrinted>2017-10-12T02:56:35Z</cp:lastPrinted>
  <dcterms:created xsi:type="dcterms:W3CDTF">2010-07-13T16:58:49Z</dcterms:created>
  <dcterms:modified xsi:type="dcterms:W3CDTF">2017-10-12T03:02:22Z</dcterms:modified>
</cp:coreProperties>
</file>